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8" r:id="rId29"/>
    <p:sldId id="299" r:id="rId30"/>
    <p:sldId id="300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7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90" autoAdjust="0"/>
  </p:normalViewPr>
  <p:slideViewPr>
    <p:cSldViewPr>
      <p:cViewPr>
        <p:scale>
          <a:sx n="66" d="100"/>
          <a:sy n="66" d="100"/>
        </p:scale>
        <p:origin x="-15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2A359-0BD4-4231-BA52-86E8C6767810}" type="datetimeFigureOut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7EE90-4CB7-412E-A46C-E88568298D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85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C16B8-AC20-4998-9F04-76564E331AB2}" type="datetimeFigureOut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6052F-B72F-4939-AAFA-CACACF235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368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5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crawl a large set of Web pages and extract knowledge from four types of Web contents.</a:t>
            </a:r>
          </a:p>
          <a:p>
            <a:r>
              <a:rPr lang="fr-F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documents (TXT) contain texts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Web pages.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 trees (DOM) contain information organized in DOM-tree format, which can be found either in Web pages.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tables (TBL) contain tabular data on the Web with essentially relational data.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Web annotations (ANO) contain annotations manually created by Webmasters.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57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 is the largest contributor and contributes 80% of the triples,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TXT comes next and contributes 19% of the triples.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may extract the same triple from different types of Web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contents; but interestingly, the overlap is rather small.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45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employ a variety of extractors that extract knowledge triples from the Web.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commonly, there are three tasks in knowledge extraction.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45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observe a high variety in the number of unique triples extracted by each extractor,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 the number of the Webpages each extractor extracts triples from.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43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of the erroneous triples are due to wrong information provided by Web sources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whereas others are due to mistakes in extractions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9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this paper they use Freebase as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gold standard.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its triples are manually verified and thus highly reliable.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evaluate the quality, we make a such assumption,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we call the local closed world assumption (LCWA).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among the 1.6B triples, 650M (40%) have gold standard labels.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64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Statistics,</a:t>
            </a:r>
            <a:r>
              <a:rPr lang="en-US" altLang="zh-CN" baseline="0" dirty="0" smtClean="0"/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the 1.6B triples, 650M (40%) have gold standard labels,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which 200M are labeled as correct.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other words, the accuracy of the extracted triples is estimated to be about 30%.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 that the accuracy of triples not in the gold standard is similar to those in the gold standard.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06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 shown in this two tables,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more Web sources from which we extract a triple,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the more extractors that extract a triple,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more likely the triple is true.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190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use such probabilistic knowledge in three ways.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triples with very high probabilities, we can trust them and use them directly in applications.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triples with very low probabilities, we can feed them to extraction systems as negative training examples.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triples with medium probabilities can be used as input to active learning strategies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9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 we have M data items, each describing a particular aspect of an entity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the date of birth of Tom Cruise), and N data sources (e.g., Web sites);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visualize the raw data as an M*N data matrix,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each cell represents the values provided by a source on a data item.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is to infer the true value for each of the data items (rows).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8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Nowadays,</a:t>
            </a:r>
            <a:r>
              <a:rPr lang="en-US" altLang="zh-CN" baseline="0" dirty="0" smtClean="0"/>
              <a:t> a lot of knowledge bases have </a:t>
            </a:r>
            <a:r>
              <a:rPr lang="en-US" altLang="zh-CN" dirty="0" smtClean="0">
                <a:effectLst/>
              </a:rPr>
              <a:t>appeared.</a:t>
            </a:r>
          </a:p>
          <a:p>
            <a:r>
              <a:rPr lang="en-US" altLang="zh-CN" dirty="0" smtClean="0">
                <a:effectLst/>
              </a:rPr>
              <a:t>Unlike the manually created</a:t>
            </a:r>
            <a:r>
              <a:rPr lang="en-US" altLang="zh-CN" baseline="0" dirty="0" smtClean="0">
                <a:effectLst/>
              </a:rPr>
              <a:t> knowledge bases such as WordNet or </a:t>
            </a:r>
            <a:r>
              <a:rPr lang="en-US" altLang="zh-CN" baseline="0" dirty="0" err="1" smtClean="0">
                <a:effectLst/>
              </a:rPr>
              <a:t>FrameNet</a:t>
            </a:r>
            <a:r>
              <a:rPr lang="en-US" altLang="zh-CN" baseline="0" dirty="0" smtClean="0">
                <a:effectLst/>
              </a:rPr>
              <a:t>,</a:t>
            </a:r>
          </a:p>
          <a:p>
            <a:r>
              <a:rPr lang="en-US" altLang="zh-CN" baseline="0" dirty="0" smtClean="0">
                <a:effectLst/>
              </a:rPr>
              <a:t>These knowledge bases always use information extraction techniques to extract knowledge from large Web sources.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36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Knowledge Fusion, the</a:t>
            </a:r>
            <a:r>
              <a:rPr lang="en-US" altLang="zh-CN" baseline="0" dirty="0" smtClean="0"/>
              <a:t> input is three-dimensional.</a:t>
            </a:r>
          </a:p>
          <a:p>
            <a:r>
              <a:rPr lang="en-US" altLang="zh-CN" baseline="0" dirty="0" smtClean="0"/>
              <a:t>And we can regard an data item as a pair of (subject, predicate).</a:t>
            </a:r>
          </a:p>
          <a:p>
            <a:r>
              <a:rPr lang="en-US" altLang="zh-CN" baseline="0" dirty="0" smtClean="0"/>
              <a:t>The cell value represents a triple.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37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916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10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75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20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93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 is a news,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0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 expanding the Knowledge</a:t>
            </a:r>
            <a:r>
              <a:rPr lang="en-US" altLang="zh-CN" baseline="0" dirty="0" smtClean="0"/>
              <a:t> bases, we need </a:t>
            </a:r>
            <a:r>
              <a:rPr lang="en-US" altLang="zh-CN" dirty="0" smtClean="0"/>
              <a:t>Extracting Knowledge from the Web.</a:t>
            </a:r>
          </a:p>
          <a:p>
            <a:r>
              <a:rPr lang="en-US" altLang="zh-CN" dirty="0" smtClean="0"/>
              <a:t>Mainly</a:t>
            </a:r>
            <a:r>
              <a:rPr lang="en-US" altLang="zh-CN" baseline="0" dirty="0" smtClean="0"/>
              <a:t> because, the web is going to be the master copy of human knowledge.</a:t>
            </a:r>
          </a:p>
          <a:p>
            <a:r>
              <a:rPr lang="en-US" altLang="zh-CN" baseline="0" dirty="0" smtClean="0"/>
              <a:t>But,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5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an architecture</a:t>
            </a:r>
            <a:r>
              <a:rPr lang="en-US" altLang="zh-CN" baseline="0" dirty="0" smtClean="0"/>
              <a:t> of building a knowledge base.</a:t>
            </a:r>
          </a:p>
          <a:p>
            <a:r>
              <a:rPr lang="en-US" altLang="zh-CN" baseline="0" dirty="0" smtClean="0"/>
              <a:t>First, we should extract information from different Web sources.</a:t>
            </a:r>
          </a:p>
          <a:p>
            <a:r>
              <a:rPr lang="en-US" altLang="zh-CN" dirty="0" smtClean="0"/>
              <a:t>But</a:t>
            </a:r>
            <a:r>
              <a:rPr lang="en-US" altLang="zh-CN" baseline="0" dirty="0" smtClean="0"/>
              <a:t> the information extracted may contain a lot of noises and errors.</a:t>
            </a:r>
          </a:p>
          <a:p>
            <a:r>
              <a:rPr lang="en-US" altLang="zh-CN" baseline="0" dirty="0" smtClean="0"/>
              <a:t>Then we need a step for knowledge fusion.</a:t>
            </a:r>
          </a:p>
          <a:p>
            <a:r>
              <a:rPr lang="en-US" altLang="zh-CN" baseline="0" dirty="0" smtClean="0"/>
              <a:t>Finally, we get the knowledge base.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9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4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3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paper the authors follow the data format and ontology in Freebase,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contains a large number of manually verified triples.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26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paper we focus on triples whose subjects and predicates already exist in Freebase.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goal is to extract new facts about these subjects and predicates.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each extracted triple, we keep rich provenance information,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 which extractor was used to extract it, which URL the triple is extracted from, and so on.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distributions are highly skewed, which mean they have a heavy head and a long tail.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052F-B72F-4939-AAFA-CACACF2352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9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8DA3BE2-459D-42FB-8A99-28D15E6D1FD8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3134-FBB8-4225-A313-95413C419E63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816E0-A279-4BE0-B116-C4569CDB11EC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E062-D40D-44FC-B8BA-DF2B7F333889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7116-2CDF-4333-9977-DDFB921303E4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6E76-23BC-490F-833C-4EF8F287334A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647478-5853-4F49-B20D-8E467033EE9C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DBB3CB5E-BFAA-482D-8E14-732AAC8A62D6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15E0-C5C5-4DB4-9AE7-1BF090ADFF6E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7A6F-BA05-4A96-AD63-2F1357377FA2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3FC9-2FB0-41CC-A958-CD9707423435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1B1DAC7-A98E-4538-A00D-0BA0A435AD8E}" type="datetime1">
              <a:rPr lang="zh-CN" altLang="en-US" smtClean="0"/>
              <a:t>2014/10/29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2.png"/><Relationship Id="rId7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From Data Fusion to Knowledge Fusion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i="1" dirty="0"/>
              <a:t>Xin Luna Dong, Google Inc.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0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Extraction II–Sources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60848"/>
            <a:ext cx="4420217" cy="109552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0" y="3212976"/>
            <a:ext cx="782111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Statistics for Web Sources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1B+ Webpages over the </a:t>
            </a:r>
            <a:r>
              <a:rPr lang="en-US" altLang="zh-CN" dirty="0" smtClean="0"/>
              <a:t>Web</a:t>
            </a:r>
          </a:p>
          <a:p>
            <a:r>
              <a:rPr lang="en-US" altLang="zh-CN" dirty="0" smtClean="0"/>
              <a:t>#Triples extracted from </a:t>
            </a:r>
            <a:r>
              <a:rPr lang="en-US" altLang="zh-CN" dirty="0"/>
              <a:t>each type of Web 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1" y="3464310"/>
            <a:ext cx="4706007" cy="32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Extraction III–Extractors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 tasks (any order, maybe combined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Triple </a:t>
            </a:r>
            <a:r>
              <a:rPr lang="en-US" altLang="zh-CN" dirty="0" smtClean="0"/>
              <a:t>identification</a:t>
            </a:r>
          </a:p>
          <a:p>
            <a:pPr marL="41148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/>
              <a:t>Entity </a:t>
            </a:r>
            <a:r>
              <a:rPr lang="en-US" altLang="zh-CN" dirty="0" smtClean="0"/>
              <a:t>linkage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Predicate </a:t>
            </a:r>
            <a:r>
              <a:rPr lang="en-US" altLang="zh-CN" dirty="0"/>
              <a:t>linkage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44395"/>
            <a:ext cx="8136904" cy="40062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69817"/>
            <a:ext cx="2514951" cy="1419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479889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/people/person/date_</a:t>
            </a:r>
          </a:p>
          <a:p>
            <a:r>
              <a:rPr lang="en-US" altLang="zh-CN" dirty="0" err="1"/>
              <a:t>of_birth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35696" y="3172387"/>
            <a:ext cx="1584176" cy="400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182146"/>
            <a:ext cx="639688" cy="400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03368" y="3172386"/>
            <a:ext cx="1584176" cy="400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2339752" y="3582775"/>
            <a:ext cx="576064" cy="58704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19558063">
            <a:off x="4145979" y="3598037"/>
            <a:ext cx="725409" cy="123732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30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Statistics for Extractors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 extractors; high variety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0" y="2936160"/>
            <a:ext cx="751627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0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Errors Can Creep in at Every 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Errors can creep in at every stage in this </a:t>
            </a:r>
            <a:r>
              <a:rPr lang="en-US" altLang="zh-CN" dirty="0" smtClean="0"/>
              <a:t>process, not </a:t>
            </a:r>
            <a:r>
              <a:rPr lang="en-US" altLang="zh-CN" dirty="0"/>
              <a:t>only from the </a:t>
            </a:r>
            <a:r>
              <a:rPr lang="en-US" altLang="zh-CN" dirty="0">
                <a:solidFill>
                  <a:srgbClr val="FF0000"/>
                </a:solidFill>
              </a:rPr>
              <a:t>Web sources</a:t>
            </a:r>
            <a:r>
              <a:rPr lang="en-US" altLang="zh-CN" dirty="0"/>
              <a:t>, but also from </a:t>
            </a:r>
            <a:r>
              <a:rPr lang="en-US" altLang="zh-CN" dirty="0">
                <a:solidFill>
                  <a:srgbClr val="FF0000"/>
                </a:solidFill>
              </a:rPr>
              <a:t>triple </a:t>
            </a:r>
            <a:r>
              <a:rPr lang="en-US" altLang="zh-CN" dirty="0" smtClean="0">
                <a:solidFill>
                  <a:srgbClr val="FF0000"/>
                </a:solidFill>
              </a:rPr>
              <a:t>identification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entity </a:t>
            </a:r>
            <a:r>
              <a:rPr lang="en-US" altLang="zh-CN" dirty="0">
                <a:solidFill>
                  <a:srgbClr val="FF0000"/>
                </a:solidFill>
              </a:rPr>
              <a:t>linkage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predicate linkage</a:t>
            </a:r>
            <a:r>
              <a:rPr lang="en-US" altLang="zh-CN" dirty="0"/>
              <a:t> by the </a:t>
            </a:r>
            <a:r>
              <a:rPr lang="en-US" altLang="zh-CN" dirty="0" smtClean="0"/>
              <a:t>extractors.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16" y="407707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Extraction IV–Quality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Gold standard: </a:t>
            </a:r>
            <a:r>
              <a:rPr lang="en-US" altLang="zh-CN" dirty="0" smtClean="0"/>
              <a:t>Freebase</a:t>
            </a:r>
          </a:p>
          <a:p>
            <a:r>
              <a:rPr lang="en-US" altLang="zh-CN" dirty="0"/>
              <a:t>LCWA (Local Closed-World Assumption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If (</a:t>
            </a:r>
            <a:r>
              <a:rPr lang="en-US" altLang="zh-CN" dirty="0" err="1"/>
              <a:t>s,p,o</a:t>
            </a:r>
            <a:r>
              <a:rPr lang="en-US" altLang="zh-CN" dirty="0"/>
              <a:t>) exists in FB: </a:t>
            </a:r>
            <a:r>
              <a:rPr lang="en-US" altLang="zh-CN" dirty="0" smtClean="0"/>
              <a:t>true</a:t>
            </a:r>
          </a:p>
          <a:p>
            <a:pPr lvl="1"/>
            <a:r>
              <a:rPr lang="en-US" altLang="zh-CN" dirty="0" smtClean="0"/>
              <a:t>Otherwise,</a:t>
            </a:r>
          </a:p>
          <a:p>
            <a:pPr lvl="2"/>
            <a:r>
              <a:rPr lang="en-US" altLang="zh-CN" dirty="0" smtClean="0"/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s,p</a:t>
            </a:r>
            <a:r>
              <a:rPr lang="en-US" altLang="zh-CN" dirty="0"/>
              <a:t>) exists in FB: false (</a:t>
            </a:r>
            <a:r>
              <a:rPr lang="en-US" altLang="zh-CN" dirty="0" smtClean="0"/>
              <a:t>Freebase knowledge </a:t>
            </a:r>
            <a:r>
              <a:rPr lang="en-US" altLang="zh-CN" dirty="0"/>
              <a:t>is locally complete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/>
              <a:t>Otherwise: </a:t>
            </a:r>
            <a:r>
              <a:rPr lang="en-US" altLang="zh-CN" dirty="0" smtClean="0"/>
              <a:t>UNKNOWN</a:t>
            </a:r>
          </a:p>
          <a:p>
            <a:r>
              <a:rPr lang="en-US" altLang="zh-CN" dirty="0" smtClean="0"/>
              <a:t>40</a:t>
            </a:r>
            <a:r>
              <a:rPr lang="en-US" altLang="zh-CN" dirty="0"/>
              <a:t>% of the </a:t>
            </a:r>
            <a:r>
              <a:rPr lang="en-US" altLang="zh-CN" dirty="0" smtClean="0"/>
              <a:t>triples have gold standard labels</a:t>
            </a:r>
          </a:p>
          <a:p>
            <a:pPr lvl="1"/>
            <a:r>
              <a:rPr lang="en-US" altLang="zh-CN" sz="2800" dirty="0" smtClean="0">
                <a:solidFill>
                  <a:schemeClr val="tx1"/>
                </a:solidFill>
              </a:rPr>
              <a:t>650M</a:t>
            </a:r>
            <a:r>
              <a:rPr lang="en-US" altLang="zh-CN" sz="2800" dirty="0" smtClean="0"/>
              <a:t>/</a:t>
            </a:r>
            <a:r>
              <a:rPr lang="en-US" altLang="zh-CN" sz="2800" dirty="0" smtClean="0">
                <a:solidFill>
                  <a:schemeClr val="tx1"/>
                </a:solidFill>
              </a:rPr>
              <a:t>1.6B triples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9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Statistics for Triple Correctness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Overall accuracy: 30</a:t>
            </a:r>
            <a:r>
              <a:rPr lang="en-US" altLang="zh-CN" dirty="0" smtClean="0"/>
              <a:t>%</a:t>
            </a:r>
          </a:p>
          <a:p>
            <a:pPr lvl="1"/>
            <a:r>
              <a:rPr lang="en-US" altLang="zh-CN" sz="2800" dirty="0" smtClean="0">
                <a:solidFill>
                  <a:schemeClr val="tx1"/>
                </a:solidFill>
              </a:rPr>
              <a:t>200M/650M </a:t>
            </a:r>
            <a:r>
              <a:rPr lang="en-US" altLang="zh-CN" sz="2400" dirty="0" smtClean="0">
                <a:solidFill>
                  <a:schemeClr val="tx1"/>
                </a:solidFill>
              </a:rPr>
              <a:t>triples</a:t>
            </a: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Assume that the accuracy of triples not in the gold standard is similar to those in the gold standard</a:t>
            </a:r>
            <a:r>
              <a:rPr lang="en-US" altLang="zh-CN" sz="2800" dirty="0" smtClean="0">
                <a:solidFill>
                  <a:schemeClr val="tx1"/>
                </a:solidFill>
              </a:rPr>
              <a:t>.</a:t>
            </a:r>
            <a:endParaRPr lang="en-US" altLang="zh-CN" dirty="0" smtClean="0"/>
          </a:p>
          <a:p>
            <a:r>
              <a:rPr lang="en-US" altLang="zh-CN" dirty="0"/>
              <a:t>Random sample on 25 false </a:t>
            </a:r>
            <a:r>
              <a:rPr lang="en-US" altLang="zh-CN" dirty="0" smtClean="0"/>
              <a:t>triples</a:t>
            </a:r>
          </a:p>
          <a:p>
            <a:pPr lvl="1"/>
            <a:r>
              <a:rPr lang="en-US" altLang="zh-CN" dirty="0"/>
              <a:t>Triple-identification errors: 11 (44</a:t>
            </a:r>
            <a:r>
              <a:rPr lang="en-US" altLang="zh-CN" dirty="0" smtClean="0"/>
              <a:t>%)</a:t>
            </a:r>
          </a:p>
          <a:p>
            <a:pPr lvl="1"/>
            <a:r>
              <a:rPr lang="en-US" altLang="zh-CN" dirty="0"/>
              <a:t>Entity-linkage errors: 11 (44</a:t>
            </a:r>
            <a:r>
              <a:rPr lang="en-US" altLang="zh-CN" dirty="0" smtClean="0"/>
              <a:t>%)</a:t>
            </a:r>
          </a:p>
          <a:p>
            <a:pPr lvl="1"/>
            <a:r>
              <a:rPr lang="en-US" altLang="zh-CN" dirty="0"/>
              <a:t>Predicate-linkage errors: 5 (20</a:t>
            </a:r>
            <a:r>
              <a:rPr lang="en-US" altLang="zh-CN" dirty="0" smtClean="0"/>
              <a:t>%)</a:t>
            </a:r>
          </a:p>
          <a:p>
            <a:pPr lvl="1"/>
            <a:r>
              <a:rPr lang="en-US" altLang="zh-CN" dirty="0"/>
              <a:t>Source-data errors: 1 (4</a:t>
            </a:r>
            <a:r>
              <a:rPr lang="en-US" altLang="zh-CN" dirty="0" smtClean="0"/>
              <a:t>%)</a:t>
            </a:r>
          </a:p>
          <a:p>
            <a:r>
              <a:rPr lang="en-US" altLang="zh-CN" dirty="0"/>
              <a:t>E</a:t>
            </a:r>
            <a:r>
              <a:rPr lang="en-US" altLang="zh-CN" dirty="0" smtClean="0"/>
              <a:t>xtractions </a:t>
            </a:r>
            <a:r>
              <a:rPr lang="en-US" altLang="zh-CN" dirty="0"/>
              <a:t>are responsible for </a:t>
            </a:r>
            <a:r>
              <a:rPr lang="en-US" altLang="zh-CN" dirty="0" smtClean="0"/>
              <a:t>the majority </a:t>
            </a:r>
            <a:r>
              <a:rPr lang="en-US" altLang="zh-CN" dirty="0"/>
              <a:t>of the errors.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9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Statistics for Triple Correctness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76872"/>
            <a:ext cx="4548505" cy="331236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4864"/>
            <a:ext cx="4427984" cy="3266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5805264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</a:t>
            </a:r>
            <a:r>
              <a:rPr lang="en-US" altLang="zh-CN" sz="2000" dirty="0"/>
              <a:t>more Web sources from which we extract a triple, </a:t>
            </a:r>
            <a:r>
              <a:rPr lang="en-US" altLang="zh-CN" sz="2000" dirty="0" smtClean="0"/>
              <a:t> or </a:t>
            </a:r>
            <a:r>
              <a:rPr lang="en-US" altLang="zh-CN" sz="2000" dirty="0"/>
              <a:t>the more extractors that extract a </a:t>
            </a:r>
            <a:r>
              <a:rPr lang="en-US" altLang="zh-CN" sz="2000" dirty="0" smtClean="0"/>
              <a:t>triple, the </a:t>
            </a:r>
            <a:r>
              <a:rPr lang="en-US" altLang="zh-CN" sz="2000" dirty="0"/>
              <a:t>more likely the triple is true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37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extraction</a:t>
            </a:r>
          </a:p>
          <a:p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fusion</a:t>
            </a:r>
          </a:p>
          <a:p>
            <a:r>
              <a:rPr lang="en-US" altLang="zh-CN" sz="3600" dirty="0"/>
              <a:t>Interesting applications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8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Goal: Judge Triple Correctness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 Knowledge triples and </a:t>
            </a:r>
            <a:r>
              <a:rPr lang="en-US" altLang="zh-CN" dirty="0" smtClean="0"/>
              <a:t>their </a:t>
            </a:r>
            <a:r>
              <a:rPr lang="en-US" altLang="zh-CN" i="1" dirty="0" smtClean="0"/>
              <a:t>provenances</a:t>
            </a:r>
            <a:r>
              <a:rPr lang="en-US" altLang="zh-CN" dirty="0" smtClean="0"/>
              <a:t> </a:t>
            </a:r>
            <a:r>
              <a:rPr lang="en-US" altLang="zh-CN" dirty="0"/>
              <a:t>(i.e., which </a:t>
            </a:r>
            <a:r>
              <a:rPr lang="en-US" altLang="zh-CN" dirty="0">
                <a:solidFill>
                  <a:srgbClr val="FF0000"/>
                </a:solidFill>
              </a:rPr>
              <a:t>extractor</a:t>
            </a:r>
            <a:r>
              <a:rPr lang="en-US" altLang="zh-CN" dirty="0"/>
              <a:t> </a:t>
            </a:r>
            <a:r>
              <a:rPr lang="en-US" altLang="zh-CN" dirty="0" smtClean="0"/>
              <a:t>extracts from </a:t>
            </a:r>
            <a:r>
              <a:rPr lang="en-US" altLang="zh-CN" dirty="0"/>
              <a:t>which </a:t>
            </a:r>
            <a:r>
              <a:rPr lang="en-US" altLang="zh-CN" dirty="0">
                <a:solidFill>
                  <a:srgbClr val="FF0000"/>
                </a:solidFill>
              </a:rPr>
              <a:t>source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Output: a probability in [0,1] for each </a:t>
            </a:r>
            <a:r>
              <a:rPr lang="en-US" altLang="zh-CN" dirty="0" smtClean="0"/>
              <a:t>triple</a:t>
            </a:r>
          </a:p>
          <a:p>
            <a:pPr lvl="1"/>
            <a:r>
              <a:rPr lang="en-US" altLang="zh-CN" dirty="0"/>
              <a:t>High </a:t>
            </a:r>
            <a:r>
              <a:rPr lang="en-US" altLang="zh-CN" dirty="0" err="1"/>
              <a:t>pr</a:t>
            </a:r>
            <a:r>
              <a:rPr lang="en-US" altLang="zh-CN" dirty="0"/>
              <a:t>→ </a:t>
            </a:r>
            <a:r>
              <a:rPr lang="en-US" altLang="zh-CN" dirty="0" smtClean="0"/>
              <a:t>KG</a:t>
            </a:r>
          </a:p>
          <a:p>
            <a:pPr lvl="1"/>
            <a:r>
              <a:rPr lang="en-US" altLang="zh-CN" dirty="0"/>
              <a:t>Medium </a:t>
            </a:r>
            <a:r>
              <a:rPr lang="en-US" altLang="zh-CN" dirty="0" err="1"/>
              <a:t>pr</a:t>
            </a:r>
            <a:r>
              <a:rPr lang="en-US" altLang="zh-CN" dirty="0"/>
              <a:t>→ active </a:t>
            </a:r>
            <a:r>
              <a:rPr lang="en-US" altLang="zh-CN" dirty="0" smtClean="0"/>
              <a:t>learning</a:t>
            </a:r>
          </a:p>
          <a:p>
            <a:pPr lvl="1"/>
            <a:r>
              <a:rPr lang="en-US" altLang="zh-CN" dirty="0"/>
              <a:t>Low </a:t>
            </a:r>
            <a:r>
              <a:rPr lang="en-US" altLang="zh-CN" dirty="0" err="1"/>
              <a:t>pr</a:t>
            </a:r>
            <a:r>
              <a:rPr lang="en-US" altLang="zh-CN" dirty="0"/>
              <a:t>→ Negative training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7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6" y="2780927"/>
            <a:ext cx="6511154" cy="38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Is Power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Knowledge Bases (KB)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89" y="441602"/>
            <a:ext cx="1786750" cy="180789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12976"/>
            <a:ext cx="1762371" cy="80021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19" y="3195605"/>
            <a:ext cx="1867161" cy="46679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42" y="4581128"/>
            <a:ext cx="1981477" cy="1200318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365104"/>
            <a:ext cx="223868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(KNOWLEDGE FUSION</a:t>
            </a:r>
            <a:r>
              <a:rPr lang="en-US" altLang="zh-CN" dirty="0" smtClean="0"/>
              <a:t>).</a:t>
            </a:r>
          </a:p>
          <a:p>
            <a:pPr marL="402336" lvl="1" indent="0">
              <a:buNone/>
            </a:pPr>
            <a:r>
              <a:rPr lang="en-US" altLang="zh-CN" sz="2800" dirty="0" smtClean="0">
                <a:solidFill>
                  <a:schemeClr val="tx1"/>
                </a:solidFill>
              </a:rPr>
              <a:t>Given </a:t>
            </a:r>
            <a:r>
              <a:rPr lang="en-US" altLang="zh-CN" sz="2800" dirty="0">
                <a:solidFill>
                  <a:schemeClr val="tx1"/>
                </a:solidFill>
              </a:rPr>
              <a:t>a set of </a:t>
            </a:r>
            <a:r>
              <a:rPr lang="en-US" altLang="zh-CN" sz="2800" dirty="0" smtClean="0">
                <a:solidFill>
                  <a:schemeClr val="tx1"/>
                </a:solidFill>
              </a:rPr>
              <a:t>extracted knowledge </a:t>
            </a:r>
            <a:r>
              <a:rPr lang="en-US" altLang="zh-CN" sz="2800" dirty="0">
                <a:solidFill>
                  <a:srgbClr val="FF0000"/>
                </a:solidFill>
              </a:rPr>
              <a:t>triples</a:t>
            </a:r>
            <a:r>
              <a:rPr lang="en-US" altLang="zh-CN" sz="2800" dirty="0">
                <a:solidFill>
                  <a:schemeClr val="tx1"/>
                </a:solidFill>
              </a:rPr>
              <a:t>, each associated with </a:t>
            </a:r>
            <a:r>
              <a:rPr lang="en-US" altLang="zh-CN" sz="2800" dirty="0">
                <a:solidFill>
                  <a:srgbClr val="FF0000"/>
                </a:solidFill>
              </a:rPr>
              <a:t>provenance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information such </a:t>
            </a:r>
            <a:r>
              <a:rPr lang="en-US" altLang="zh-CN" sz="2800" dirty="0">
                <a:solidFill>
                  <a:schemeClr val="tx1"/>
                </a:solidFill>
              </a:rPr>
              <a:t>as the extractor and the Web source, knowledge </a:t>
            </a:r>
            <a:r>
              <a:rPr lang="en-US" altLang="zh-CN" sz="2800" dirty="0" smtClean="0">
                <a:solidFill>
                  <a:schemeClr val="tx1"/>
                </a:solidFill>
              </a:rPr>
              <a:t>fusion computes </a:t>
            </a:r>
            <a:r>
              <a:rPr lang="en-US" altLang="zh-CN" sz="2800" dirty="0">
                <a:solidFill>
                  <a:schemeClr val="tx1"/>
                </a:solidFill>
              </a:rPr>
              <a:t>for each unique triple the </a:t>
            </a:r>
            <a:r>
              <a:rPr lang="en-US" altLang="zh-CN" sz="2800" dirty="0">
                <a:solidFill>
                  <a:srgbClr val="FF0000"/>
                </a:solidFill>
              </a:rPr>
              <a:t>probability that it is true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46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Fusion–Definition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249488"/>
            <a:ext cx="7219949" cy="43243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Fusion–Intuition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853644"/>
              </p:ext>
            </p:extLst>
          </p:nvPr>
        </p:nvGraphicFramePr>
        <p:xfrm>
          <a:off x="395536" y="2276872"/>
          <a:ext cx="8352928" cy="3384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56406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/>
                        <a:t>Src1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/>
                        <a:t>Src2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Src3</a:t>
                      </a:r>
                      <a:endParaRPr lang="zh-CN" altLang="en-US" sz="24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Jagadish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Dewitt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Bernstein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Carey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UCI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BEA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Franklin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UMD</a:t>
                      </a:r>
                      <a:endParaRPr lang="zh-CN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4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Fusion–Intuition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6475"/>
              </p:ext>
            </p:extLst>
          </p:nvPr>
        </p:nvGraphicFramePr>
        <p:xfrm>
          <a:off x="395536" y="2276872"/>
          <a:ext cx="8352928" cy="3384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56406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/>
                        <a:t>Src1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/>
                        <a:t>Src2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Src3</a:t>
                      </a:r>
                      <a:endParaRPr lang="zh-CN" altLang="en-US" sz="24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Jagadish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Dewitt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Bernstein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Carey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UCI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BEA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Franklin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UMD</a:t>
                      </a:r>
                      <a:endParaRPr lang="zh-CN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544" y="5949280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Voting--Trust the majority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29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Fusion–Intuition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100321"/>
              </p:ext>
            </p:extLst>
          </p:nvPr>
        </p:nvGraphicFramePr>
        <p:xfrm>
          <a:off x="395536" y="2276872"/>
          <a:ext cx="8352928" cy="3384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56406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>
                          <a:solidFill>
                            <a:srgbClr val="FFFF00"/>
                          </a:solidFill>
                        </a:rPr>
                        <a:t>Src1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u="none" strike="noStrike" kern="1200" baseline="0" dirty="0" smtClean="0"/>
                        <a:t>Src2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Src3</a:t>
                      </a:r>
                      <a:endParaRPr lang="zh-CN" altLang="en-US" sz="24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Jagadish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UM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Dewitt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Bernstein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MSR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Carey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UCI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BEA</a:t>
                      </a:r>
                      <a:endParaRPr lang="zh-CN" altLang="en-US" sz="3200" dirty="0"/>
                    </a:p>
                  </a:txBody>
                  <a:tcPr/>
                </a:tc>
              </a:tr>
              <a:tr h="564063"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Franklin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endParaRPr lang="zh-CN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UMD</a:t>
                      </a:r>
                      <a:endParaRPr lang="zh-CN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5733256"/>
            <a:ext cx="8676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Quality-based--Give higher votes to more</a:t>
            </a:r>
          </a:p>
          <a:p>
            <a:r>
              <a:rPr lang="en-US" altLang="zh-CN" sz="3200" dirty="0"/>
              <a:t>knowledgeable sources.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64480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</a:t>
            </a:r>
            <a:r>
              <a:rPr lang="en-US" altLang="zh-CN" dirty="0" smtClean="0"/>
              <a:t>Fusion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 is </a:t>
            </a:r>
            <a:r>
              <a:rPr lang="en-US" altLang="zh-CN" b="1" i="1" dirty="0" smtClean="0"/>
              <a:t>three-dimensional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70827"/>
            <a:ext cx="8058444" cy="38265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629553" y="2420888"/>
            <a:ext cx="1470839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96336" y="20515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Cell: a triple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83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Fusion Solutions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educe </a:t>
            </a:r>
            <a:r>
              <a:rPr lang="en-US" altLang="zh-CN" dirty="0"/>
              <a:t>the dimension of the </a:t>
            </a:r>
            <a:r>
              <a:rPr lang="en-US" altLang="zh-CN" dirty="0" smtClean="0"/>
              <a:t>KF input by considering each </a:t>
            </a:r>
            <a:r>
              <a:rPr lang="en-US" altLang="zh-CN" dirty="0"/>
              <a:t>(Extractor, URL) pair as a data source, which we call a </a:t>
            </a:r>
            <a:r>
              <a:rPr lang="en-US" altLang="zh-CN" i="1" dirty="0" smtClean="0"/>
              <a:t>provenance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Voting – baseline</a:t>
            </a:r>
          </a:p>
          <a:p>
            <a:r>
              <a:rPr lang="en-US" altLang="zh-CN" dirty="0" smtClean="0"/>
              <a:t>Quality-based</a:t>
            </a:r>
          </a:p>
          <a:p>
            <a:r>
              <a:rPr lang="en-US" altLang="zh-CN" dirty="0" err="1"/>
              <a:t>MapReduce</a:t>
            </a:r>
            <a:r>
              <a:rPr lang="en-US" altLang="zh-CN" dirty="0"/>
              <a:t> Based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42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Fusion Solutions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Voting</a:t>
                </a:r>
              </a:p>
              <a:p>
                <a:pPr lvl="1"/>
                <a:r>
                  <a:rPr lang="en-US" altLang="zh-CN" dirty="0"/>
                  <a:t>I</a:t>
                </a:r>
                <a:r>
                  <a:rPr lang="en-US" altLang="zh-CN" dirty="0" smtClean="0"/>
                  <a:t>f </a:t>
                </a:r>
                <a:r>
                  <a:rPr lang="en-US" altLang="zh-CN" dirty="0"/>
                  <a:t>a data item </a:t>
                </a:r>
                <a:r>
                  <a:rPr lang="en-US" altLang="zh-CN" i="1" dirty="0"/>
                  <a:t>D = (</a:t>
                </a:r>
                <a:r>
                  <a:rPr lang="en-US" altLang="zh-CN" i="1" dirty="0" smtClean="0"/>
                  <a:t>s, p</a:t>
                </a:r>
                <a:r>
                  <a:rPr lang="en-US" altLang="zh-CN" i="1" dirty="0"/>
                  <a:t>) </a:t>
                </a:r>
                <a:r>
                  <a:rPr lang="en-US" altLang="zh-CN" dirty="0"/>
                  <a:t>has 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 provenances in </a:t>
                </a:r>
                <a:r>
                  <a:rPr lang="en-US" altLang="zh-CN" dirty="0" smtClean="0"/>
                  <a:t>total and </a:t>
                </a:r>
                <a:r>
                  <a:rPr lang="en-US" altLang="zh-CN" dirty="0"/>
                  <a:t>a triple </a:t>
                </a:r>
                <a:r>
                  <a:rPr lang="en-US" altLang="zh-CN" i="1" dirty="0"/>
                  <a:t>T = (</a:t>
                </a:r>
                <a:r>
                  <a:rPr lang="en-US" altLang="zh-CN" i="1" dirty="0" smtClean="0"/>
                  <a:t>s, p, </a:t>
                </a:r>
                <a:r>
                  <a:rPr lang="en-US" altLang="zh-CN" i="1" dirty="0"/>
                  <a:t>o) </a:t>
                </a:r>
                <a:r>
                  <a:rPr lang="en-US" altLang="zh-CN" dirty="0"/>
                  <a:t>has </a:t>
                </a:r>
                <a:r>
                  <a:rPr lang="en-US" altLang="zh-CN" i="1" dirty="0"/>
                  <a:t>m</a:t>
                </a:r>
                <a:r>
                  <a:rPr lang="en-US" altLang="zh-CN" dirty="0"/>
                  <a:t> provenances, the probability </a:t>
                </a:r>
                <a:r>
                  <a:rPr lang="en-US" altLang="zh-CN" dirty="0" smtClean="0"/>
                  <a:t>of </a:t>
                </a:r>
                <a:r>
                  <a:rPr lang="en-US" altLang="zh-CN" i="1" dirty="0" smtClean="0"/>
                  <a:t>T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800" dirty="0" smtClean="0"/>
                  <a:t>. </a:t>
                </a:r>
                <a:endParaRPr lang="en-US" altLang="zh-CN" sz="800" dirty="0"/>
              </a:p>
              <a:p>
                <a:r>
                  <a:rPr lang="en-US" altLang="zh-CN" dirty="0"/>
                  <a:t>Quality-based</a:t>
                </a:r>
              </a:p>
              <a:p>
                <a:pPr lvl="1"/>
                <a:r>
                  <a:rPr lang="en-US" altLang="zh-CN" dirty="0"/>
                  <a:t>For </a:t>
                </a:r>
                <a:r>
                  <a:rPr lang="en-US" altLang="zh-CN" dirty="0" smtClean="0"/>
                  <a:t>each source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that provides a set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en-US" altLang="zh-CN" dirty="0"/>
                  <a:t>the accuracy of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is computed </a:t>
                </a:r>
                <a:r>
                  <a:rPr lang="en-US" altLang="zh-CN" dirty="0"/>
                  <a:t>as the average probability for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en-US" altLang="zh-CN" dirty="0"/>
                  <a:t>For </a:t>
                </a:r>
                <a:r>
                  <a:rPr lang="en-US" altLang="zh-CN" dirty="0" smtClean="0"/>
                  <a:t>each data </a:t>
                </a:r>
                <a:r>
                  <a:rPr lang="en-US" altLang="zh-CN" dirty="0"/>
                  <a:t>item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 and the set of </a:t>
                </a:r>
                <a:r>
                  <a:rPr lang="en-US" altLang="zh-CN" dirty="0" smtClean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 smtClean="0"/>
                  <a:t> provided </a:t>
                </a:r>
                <a:r>
                  <a:rPr lang="en-US" altLang="zh-CN" dirty="0"/>
                  <a:t>for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, the </a:t>
                </a:r>
                <a:r>
                  <a:rPr lang="en-US" altLang="zh-CN" dirty="0" smtClean="0"/>
                  <a:t>probability of </a:t>
                </a:r>
                <a:r>
                  <a:rPr lang="en-US" altLang="zh-CN" dirty="0"/>
                  <a:t>a </a:t>
                </a:r>
                <a:r>
                  <a:rPr lang="en-US" altLang="zh-CN" dirty="0" smtClean="0"/>
                  <a:t>value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𝑣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 smtClean="0"/>
                  <a:t>is computed </a:t>
                </a:r>
                <a:r>
                  <a:rPr lang="en-US" altLang="zh-CN" dirty="0"/>
                  <a:t>as </a:t>
                </a:r>
                <a:r>
                  <a:rPr lang="en-US" altLang="zh-CN" dirty="0" smtClean="0"/>
                  <a:t>its probability </a:t>
                </a:r>
                <a:r>
                  <a:rPr lang="en-US" altLang="zh-CN" dirty="0"/>
                  <a:t>conditioned on the observed </a:t>
                </a:r>
                <a:r>
                  <a:rPr lang="en-US" altLang="zh-CN" dirty="0" smtClean="0"/>
                  <a:t>data.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113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Addition? </a:t>
            </a:r>
            <a:r>
              <a:rPr lang="en-US" altLang="zh-CN" dirty="0" err="1" smtClean="0"/>
              <a:t>MapReduce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4390"/>
            <a:ext cx="6234921" cy="2450794"/>
          </a:xfrm>
        </p:spPr>
      </p:pic>
      <p:sp>
        <p:nvSpPr>
          <p:cNvPr id="3" name="TextBox 2"/>
          <p:cNvSpPr txBox="1"/>
          <p:nvPr/>
        </p:nvSpPr>
        <p:spPr>
          <a:xfrm>
            <a:off x="3347864" y="537321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(Key, Value) pairs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64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Addition? </a:t>
            </a:r>
            <a:r>
              <a:rPr lang="en-US" altLang="zh-CN" dirty="0" err="1" smtClean="0"/>
              <a:t>MapReduce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5892064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6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Knowledge 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3" y="2060848"/>
            <a:ext cx="7744906" cy="44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Addition? </a:t>
            </a:r>
            <a:r>
              <a:rPr lang="en-US" altLang="zh-CN" dirty="0" err="1" smtClean="0"/>
              <a:t>MapReduce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2936"/>
            <a:ext cx="5841270" cy="2298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2295" y="22768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same key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22768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same key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97907" y="22768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same key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473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Fusion Solutions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Based Framework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99169"/>
            <a:ext cx="6192688" cy="37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Based 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first </a:t>
            </a:r>
            <a:r>
              <a:rPr lang="en-US" altLang="zh-CN" dirty="0" smtClean="0"/>
              <a:t>stage: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/>
              <a:t>Map</a:t>
            </a:r>
            <a:r>
              <a:rPr lang="en-US" altLang="zh-CN" dirty="0"/>
              <a:t> step </a:t>
            </a:r>
            <a:r>
              <a:rPr lang="en-US" altLang="zh-CN" dirty="0" smtClean="0"/>
              <a:t>takes as </a:t>
            </a:r>
            <a:r>
              <a:rPr lang="en-US" altLang="zh-CN" dirty="0"/>
              <a:t>input the extracted triples, each being a (triple, provenance) </a:t>
            </a:r>
            <a:r>
              <a:rPr lang="en-US" altLang="zh-CN" dirty="0" smtClean="0"/>
              <a:t>pair, and </a:t>
            </a:r>
            <a:r>
              <a:rPr lang="en-US" altLang="zh-CN" dirty="0"/>
              <a:t>partitions them by the associated data </a:t>
            </a:r>
            <a:r>
              <a:rPr lang="en-US" altLang="zh-CN" dirty="0" smtClean="0"/>
              <a:t>item (Sub, </a:t>
            </a:r>
            <a:r>
              <a:rPr lang="en-US" altLang="zh-CN" dirty="0" err="1" smtClean="0"/>
              <a:t>Pred</a:t>
            </a:r>
            <a:r>
              <a:rPr lang="en-US" altLang="zh-CN" dirty="0" smtClean="0"/>
              <a:t>) pair;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/>
              <a:t>Reduce</a:t>
            </a:r>
            <a:r>
              <a:rPr lang="en-US" altLang="zh-CN" dirty="0"/>
              <a:t> step </a:t>
            </a:r>
            <a:r>
              <a:rPr lang="en-US" altLang="zh-CN" dirty="0" smtClean="0"/>
              <a:t>computes the probability on </a:t>
            </a:r>
            <a:r>
              <a:rPr lang="en-US" altLang="zh-CN" dirty="0"/>
              <a:t>all triples provided for the same </a:t>
            </a:r>
            <a:r>
              <a:rPr lang="en-US" altLang="zh-CN" dirty="0" smtClean="0"/>
              <a:t>data item.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301208"/>
            <a:ext cx="360858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Based 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</a:t>
            </a:r>
            <a:r>
              <a:rPr lang="en-US" altLang="zh-CN" dirty="0" smtClean="0"/>
              <a:t>second stage: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/>
              <a:t>Map</a:t>
            </a:r>
            <a:r>
              <a:rPr lang="en-US" altLang="zh-CN" dirty="0"/>
              <a:t> step partitions each extracted triple, where the triple is already assigned a probability, by its provenance; </a:t>
            </a:r>
            <a:endParaRPr lang="en-US" altLang="zh-CN" dirty="0" smtClean="0"/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 smtClean="0"/>
              <a:t>Reduce</a:t>
            </a:r>
            <a:r>
              <a:rPr lang="en-US" altLang="zh-CN" dirty="0" smtClean="0"/>
              <a:t> step </a:t>
            </a:r>
            <a:r>
              <a:rPr lang="en-US" altLang="zh-CN" dirty="0"/>
              <a:t>computes the accuracy of each provenance from its triples.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7" y="4941168"/>
            <a:ext cx="381046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Based 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</a:t>
            </a:r>
            <a:r>
              <a:rPr lang="en-US" altLang="zh-CN" dirty="0" smtClean="0"/>
              <a:t>third stage: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/>
              <a:t>Map</a:t>
            </a:r>
            <a:r>
              <a:rPr lang="en-US" altLang="zh-CN" dirty="0"/>
              <a:t> step partitions extracted triples by </a:t>
            </a:r>
            <a:r>
              <a:rPr lang="en-US" altLang="zh-CN" dirty="0" smtClean="0"/>
              <a:t>the triple;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b="1" dirty="0"/>
              <a:t>Reduce</a:t>
            </a:r>
            <a:r>
              <a:rPr lang="en-US" altLang="zh-CN" dirty="0"/>
              <a:t> step removes duplicates from different </a:t>
            </a:r>
            <a:r>
              <a:rPr lang="en-US" altLang="zh-CN" dirty="0" smtClean="0"/>
              <a:t>provenances.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81128"/>
            <a:ext cx="317285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Based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Note</a:t>
            </a:r>
            <a:r>
              <a:rPr lang="en-US" altLang="zh-CN" dirty="0"/>
              <a:t> that </a:t>
            </a:r>
            <a:r>
              <a:rPr lang="en-US" altLang="zh-CN" b="1" i="1" dirty="0" smtClean="0"/>
              <a:t>voting</a:t>
            </a:r>
            <a:r>
              <a:rPr lang="en-US" altLang="zh-CN" dirty="0" smtClean="0"/>
              <a:t> does </a:t>
            </a:r>
            <a:r>
              <a:rPr lang="en-US" altLang="zh-CN" dirty="0"/>
              <a:t>not need the iterations and has </a:t>
            </a:r>
            <a:r>
              <a:rPr lang="en-US" altLang="zh-CN" dirty="0" smtClean="0"/>
              <a:t>only Stage </a:t>
            </a:r>
            <a:r>
              <a:rPr lang="en-US" altLang="zh-CN" dirty="0"/>
              <a:t>I and Stage III.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89086"/>
            <a:ext cx="4334480" cy="172426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941168"/>
            <a:ext cx="329611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</a:t>
            </a:r>
            <a:r>
              <a:rPr lang="en-US" altLang="zh-CN" dirty="0" smtClean="0"/>
              <a:t>Fusion 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i="1" dirty="0" smtClean="0"/>
                  <a:t>Calibration curve</a:t>
                </a:r>
                <a:r>
                  <a:rPr lang="en-US" altLang="zh-CN" dirty="0" smtClean="0"/>
                  <a:t>: </a:t>
                </a:r>
                <a:r>
                  <a:rPr lang="en-US" altLang="zh-CN" dirty="0"/>
                  <a:t>plot the predicted probability versus the </a:t>
                </a:r>
                <a:r>
                  <a:rPr lang="en-US" altLang="zh-CN" dirty="0" smtClean="0"/>
                  <a:t>real probability</a:t>
                </a:r>
              </a:p>
              <a:p>
                <a:pPr lvl="1"/>
                <a:r>
                  <a:rPr lang="en-US" altLang="zh-CN" dirty="0"/>
                  <a:t>D</a:t>
                </a:r>
                <a:r>
                  <a:rPr lang="en-US" altLang="zh-CN" dirty="0" smtClean="0"/>
                  <a:t>ivide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triples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</m:t>
                    </m:r>
                    <m:r>
                      <a:rPr lang="en-US" altLang="zh-CN" i="1" dirty="0" smtClean="0">
                        <a:latin typeface="Cambria Math"/>
                      </a:rPr>
                      <m:t>+1 </m:t>
                    </m:r>
                  </m:oMath>
                </a14:m>
                <a:r>
                  <a:rPr lang="en-US" altLang="zh-CN" dirty="0"/>
                  <a:t>buckets: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−</m:t>
                    </m:r>
                    <m:r>
                      <a:rPr lang="en-US" altLang="zh-CN" i="1" dirty="0" smtClean="0">
                        <a:latin typeface="Cambria Math"/>
                      </a:rPr>
                      <m:t>𝑡h</m:t>
                    </m:r>
                    <m:r>
                      <a:rPr lang="en-US" altLang="zh-CN" i="1" dirty="0">
                        <a:latin typeface="Cambria Math"/>
                      </a:rPr>
                      <m:t> (0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 dirty="0" err="1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𝑙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 bucket contains </a:t>
                </a:r>
                <a:r>
                  <a:rPr lang="en-US" altLang="zh-CN" dirty="0" smtClean="0"/>
                  <a:t>triples with </a:t>
                </a:r>
                <a:r>
                  <a:rPr lang="en-US" altLang="zh-CN" dirty="0"/>
                  <a:t>predicted probability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[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en-US" altLang="zh-CN" dirty="0"/>
                  <a:t>C</a:t>
                </a:r>
                <a:r>
                  <a:rPr lang="en-US" altLang="zh-CN" dirty="0" smtClean="0"/>
                  <a:t>ompute </a:t>
                </a:r>
                <a:r>
                  <a:rPr lang="en-US" altLang="zh-CN" dirty="0"/>
                  <a:t>the real probability for each bucket </a:t>
                </a:r>
                <a:r>
                  <a:rPr lang="en-US" altLang="zh-CN" dirty="0" smtClean="0"/>
                  <a:t>as the </a:t>
                </a:r>
                <a:r>
                  <a:rPr lang="en-US" altLang="zh-CN" dirty="0"/>
                  <a:t>percentage of true triples in the bucket compared with our </a:t>
                </a:r>
                <a:r>
                  <a:rPr lang="en-US" altLang="zh-CN" dirty="0" smtClean="0"/>
                  <a:t>gold standard.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408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213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Fusion 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ideal curve is a diagonal line from </a:t>
            </a:r>
            <a:r>
              <a:rPr lang="en-US" altLang="zh-CN" dirty="0" smtClean="0"/>
              <a:t>(</a:t>
            </a:r>
            <a:r>
              <a:rPr lang="en-US" altLang="zh-CN" dirty="0"/>
              <a:t>0</a:t>
            </a:r>
            <a:r>
              <a:rPr lang="en-US" altLang="zh-CN" dirty="0" smtClean="0"/>
              <a:t>,0</a:t>
            </a:r>
            <a:r>
              <a:rPr lang="en-US" altLang="zh-CN" dirty="0"/>
              <a:t>) to (</a:t>
            </a:r>
            <a:r>
              <a:rPr lang="en-US" altLang="zh-CN" dirty="0" smtClean="0"/>
              <a:t>1,1).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63" y="2754522"/>
            <a:ext cx="4046733" cy="39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Fusion 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Summarize </a:t>
            </a:r>
            <a:r>
              <a:rPr lang="en-US" altLang="zh-CN" dirty="0"/>
              <a:t>the calibration using two </a:t>
            </a:r>
            <a:r>
              <a:rPr lang="en-US" altLang="zh-CN" dirty="0" smtClean="0"/>
              <a:t>measures: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i="1" dirty="0" smtClean="0"/>
              <a:t>deviation</a:t>
            </a:r>
            <a:r>
              <a:rPr lang="en-US" altLang="zh-CN" dirty="0" smtClean="0"/>
              <a:t> computes </a:t>
            </a:r>
            <a:r>
              <a:rPr lang="en-US" altLang="zh-CN" dirty="0"/>
              <a:t>the average square loss between predicted </a:t>
            </a:r>
            <a:r>
              <a:rPr lang="en-US" altLang="zh-CN" dirty="0" smtClean="0"/>
              <a:t>probabilities and real probabilities </a:t>
            </a:r>
            <a:r>
              <a:rPr lang="en-US" altLang="zh-CN" dirty="0"/>
              <a:t>for each bucket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i="1" dirty="0"/>
              <a:t>weighted </a:t>
            </a:r>
            <a:r>
              <a:rPr lang="en-US" altLang="zh-CN" b="1" i="1" dirty="0" smtClean="0"/>
              <a:t>deviation </a:t>
            </a:r>
            <a:r>
              <a:rPr lang="en-US" altLang="zh-CN" dirty="0" smtClean="0"/>
              <a:t>is </a:t>
            </a:r>
            <a:r>
              <a:rPr lang="en-US" altLang="zh-CN" dirty="0"/>
              <a:t>the same except that it weighs each bucket by the number </a:t>
            </a:r>
            <a:r>
              <a:rPr lang="en-US" altLang="zh-CN" dirty="0" smtClean="0"/>
              <a:t>of triples </a:t>
            </a:r>
            <a:r>
              <a:rPr lang="en-US" altLang="zh-CN" dirty="0"/>
              <a:t>in the </a:t>
            </a:r>
            <a:r>
              <a:rPr lang="en-US" altLang="zh-CN" dirty="0" smtClean="0"/>
              <a:t>bucket.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5" y="5013175"/>
            <a:ext cx="555385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extraction</a:t>
            </a:r>
          </a:p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fusion</a:t>
            </a:r>
          </a:p>
          <a:p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applications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9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Expanding </a:t>
            </a:r>
            <a:r>
              <a:rPr lang="en-US" altLang="zh-CN" dirty="0" smtClean="0"/>
              <a:t>KG–</a:t>
            </a:r>
            <a:br>
              <a:rPr lang="en-US" altLang="zh-CN" dirty="0" smtClean="0"/>
            </a:br>
            <a:r>
              <a:rPr lang="en-US" altLang="zh-CN" dirty="0" smtClean="0"/>
              <a:t>Extracting </a:t>
            </a:r>
            <a:r>
              <a:rPr lang="en-US" altLang="zh-CN" dirty="0"/>
              <a:t>Knowledge from the Web</a:t>
            </a:r>
            <a:endParaRPr lang="zh-CN" altLang="en-US" dirty="0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6649378" cy="12574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386104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But-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KG requires 99% accuracy </a:t>
            </a:r>
            <a:r>
              <a:rPr lang="en-US" altLang="zh-CN" sz="2800" dirty="0" smtClean="0"/>
              <a:t>for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Web data is noisy and extraction is </a:t>
            </a:r>
            <a:r>
              <a:rPr lang="en-US" altLang="zh-CN" sz="2800" dirty="0" smtClean="0"/>
              <a:t>hard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How to balance </a:t>
            </a:r>
            <a:r>
              <a:rPr lang="en-US" altLang="zh-CN" sz="2800" i="1" dirty="0"/>
              <a:t>coverage </a:t>
            </a:r>
            <a:r>
              <a:rPr lang="en-US" altLang="zh-CN" sz="2800" dirty="0"/>
              <a:t>and </a:t>
            </a:r>
            <a:r>
              <a:rPr lang="en-US" altLang="zh-CN" sz="2800" i="1" dirty="0"/>
              <a:t>accuracy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19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I. A New Angle to</a:t>
            </a:r>
            <a:br>
              <a:rPr lang="en-US" altLang="zh-CN" dirty="0"/>
            </a:br>
            <a:r>
              <a:rPr lang="en-US" altLang="zh-CN" dirty="0"/>
              <a:t>Evaluate Web Source Quality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3600" dirty="0" smtClean="0"/>
          </a:p>
          <a:p>
            <a:r>
              <a:rPr lang="en-US" altLang="zh-CN" sz="3600" dirty="0" smtClean="0"/>
              <a:t>Goal</a:t>
            </a:r>
            <a:r>
              <a:rPr lang="en-US" altLang="zh-CN" dirty="0" smtClean="0"/>
              <a:t>: Evaluate </a:t>
            </a:r>
            <a:r>
              <a:rPr lang="en-US" altLang="zh-CN" dirty="0"/>
              <a:t>trustworthiness </a:t>
            </a:r>
            <a:r>
              <a:rPr lang="en-US" altLang="zh-CN" dirty="0" smtClean="0"/>
              <a:t>of sources </a:t>
            </a:r>
            <a:r>
              <a:rPr lang="en-US" altLang="zh-CN" dirty="0"/>
              <a:t>by the correctness of </a:t>
            </a:r>
            <a:r>
              <a:rPr lang="en-US" altLang="zh-CN" dirty="0" smtClean="0"/>
              <a:t>its information.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00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II. Provide An X-Ray</a:t>
            </a:r>
            <a:br>
              <a:rPr lang="en-US" altLang="zh-CN" dirty="0"/>
            </a:br>
            <a:r>
              <a:rPr lang="en-US" altLang="zh-CN" dirty="0"/>
              <a:t>for Extracted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3600" dirty="0" smtClean="0"/>
          </a:p>
          <a:p>
            <a:r>
              <a:rPr lang="en-US" altLang="zh-CN" sz="3600" dirty="0" smtClean="0"/>
              <a:t>Goal</a:t>
            </a:r>
            <a:r>
              <a:rPr lang="en-US" altLang="zh-CN" dirty="0"/>
              <a:t>: Help users analyze </a:t>
            </a:r>
            <a:r>
              <a:rPr lang="en-US" altLang="zh-CN" dirty="0" smtClean="0"/>
              <a:t>errors, changes </a:t>
            </a:r>
            <a:r>
              <a:rPr lang="en-US" altLang="zh-CN" dirty="0"/>
              <a:t>and abnormalities in </a:t>
            </a:r>
            <a:r>
              <a:rPr lang="en-US" altLang="zh-CN" dirty="0" smtClean="0"/>
              <a:t>data.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91680" y="2852936"/>
            <a:ext cx="55274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you!</a:t>
            </a:r>
            <a:endParaRPr lang="zh-CN" altLang="en-US" sz="7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453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Building a Probabilistic KB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88840"/>
            <a:ext cx="5299526" cy="4324350"/>
          </a:xfrm>
        </p:spPr>
      </p:pic>
    </p:spTree>
    <p:extLst>
      <p:ext uri="{BB962C8B-B14F-4D97-AF65-F5344CB8AC3E}">
        <p14:creationId xmlns:p14="http://schemas.microsoft.com/office/powerpoint/2010/main" val="18634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extraction</a:t>
            </a:r>
          </a:p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fusion</a:t>
            </a:r>
          </a:p>
          <a:p>
            <a:r>
              <a:rPr lang="en-US" altLang="zh-CN" sz="3600" dirty="0"/>
              <a:t>Interesting applications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</a:t>
            </a:r>
          </a:p>
          <a:p>
            <a:r>
              <a:rPr lang="en-US" altLang="zh-CN" sz="3600" dirty="0"/>
              <a:t>Knowledge </a:t>
            </a:r>
            <a:r>
              <a:rPr lang="en-US" altLang="zh-CN" sz="3600" dirty="0" smtClean="0"/>
              <a:t>fusion</a:t>
            </a:r>
          </a:p>
          <a:p>
            <a:r>
              <a:rPr lang="en-US" altLang="zh-CN" sz="3600" dirty="0"/>
              <a:t>Interesting applications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Extraction I–Knowledge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Triple: (subject, predicate, object</a:t>
            </a:r>
            <a:r>
              <a:rPr lang="en-US" altLang="zh-CN" dirty="0" smtClean="0"/>
              <a:t>)</a:t>
            </a:r>
          </a:p>
          <a:p>
            <a:pPr marL="109728" indent="0">
              <a:buNone/>
            </a:pPr>
            <a:r>
              <a:rPr lang="en-US" altLang="zh-CN" dirty="0" smtClean="0"/>
              <a:t>   e.g</a:t>
            </a:r>
            <a:r>
              <a:rPr lang="en-US" altLang="zh-CN" dirty="0"/>
              <a:t>., (Tom Cruise, </a:t>
            </a:r>
            <a:r>
              <a:rPr lang="en-US" altLang="zh-CN" dirty="0" err="1" smtClean="0"/>
              <a:t>date_of_birth</a:t>
            </a:r>
            <a:r>
              <a:rPr lang="en-US" altLang="zh-CN" dirty="0"/>
              <a:t>, 7/3/1962</a:t>
            </a:r>
            <a:r>
              <a:rPr lang="en-US" altLang="zh-CN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Subject–a Freebase </a:t>
            </a:r>
            <a:r>
              <a:rPr lang="en-US" altLang="zh-CN" dirty="0" smtClean="0"/>
              <a:t>mid (</a:t>
            </a:r>
            <a:r>
              <a:rPr lang="en-US" altLang="zh-CN" dirty="0"/>
              <a:t>e.g., /</a:t>
            </a:r>
            <a:r>
              <a:rPr lang="en-US" altLang="zh-CN" dirty="0" smtClean="0"/>
              <a:t>m/07r1h)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smtClean="0"/>
              <a:t>Predicate–predefined in Freebase                        (e.g., people/person/</a:t>
            </a:r>
            <a:r>
              <a:rPr lang="en-US" altLang="zh-CN" dirty="0" err="1" smtClean="0"/>
              <a:t>date_of_birth</a:t>
            </a:r>
            <a:r>
              <a:rPr lang="en-US" altLang="zh-CN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smtClean="0"/>
              <a:t>Object–a </a:t>
            </a:r>
            <a:r>
              <a:rPr lang="en-US" altLang="zh-CN" dirty="0"/>
              <a:t>Freebase mid, a string, a </a:t>
            </a:r>
            <a:r>
              <a:rPr lang="en-US" altLang="zh-CN" dirty="0" smtClean="0"/>
              <a:t>number, or </a:t>
            </a:r>
            <a:r>
              <a:rPr lang="en-US" altLang="zh-CN" dirty="0"/>
              <a:t>a date.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60" y="5085184"/>
            <a:ext cx="2817495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Statistics for Extracted Triples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large knowledge </a:t>
            </a:r>
            <a:r>
              <a:rPr lang="en-US" altLang="zh-CN" dirty="0" smtClean="0"/>
              <a:t>base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Highly skewed data–fat heads, long </a:t>
            </a:r>
            <a:r>
              <a:rPr lang="en-US" altLang="zh-CN" dirty="0" smtClean="0"/>
              <a:t>tail</a:t>
            </a:r>
          </a:p>
          <a:p>
            <a:pPr lvl="1"/>
            <a:r>
              <a:rPr lang="en-US" altLang="zh-CN" dirty="0"/>
              <a:t>#</a:t>
            </a:r>
            <a:r>
              <a:rPr lang="en-US" altLang="zh-CN" dirty="0" smtClean="0"/>
              <a:t>Triples per type</a:t>
            </a:r>
            <a:r>
              <a:rPr lang="en-US" altLang="zh-CN" dirty="0"/>
              <a:t>: </a:t>
            </a:r>
            <a:r>
              <a:rPr lang="en-US" altLang="zh-CN" dirty="0" smtClean="0"/>
              <a:t>1–14M</a:t>
            </a:r>
          </a:p>
          <a:p>
            <a:pPr lvl="1"/>
            <a:r>
              <a:rPr lang="en-US" altLang="zh-CN" dirty="0"/>
              <a:t>#Triples per entity: 1–2M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95120"/>
              </p:ext>
            </p:extLst>
          </p:nvPr>
        </p:nvGraphicFramePr>
        <p:xfrm>
          <a:off x="1403648" y="2996952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u="none" strike="noStrike" kern="1200" baseline="0" dirty="0" smtClean="0"/>
                        <a:t>#Triples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u="none" strike="noStrike" kern="1200" baseline="0" dirty="0" smtClean="0"/>
                        <a:t>1.6B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u="none" strike="noStrike" kern="1200" baseline="0" dirty="0" smtClean="0"/>
                        <a:t>#Subjects (Entities)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#Types</a:t>
                      </a:r>
                      <a:endParaRPr kumimoji="0" lang="zh-CN" altLang="en-US" sz="18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1.1K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#Predicates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4.5K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#Objects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102M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430</TotalTime>
  <Words>1981</Words>
  <Application>Microsoft Office PowerPoint</Application>
  <PresentationFormat>全屏显示(4:3)</PresentationFormat>
  <Paragraphs>361</Paragraphs>
  <Slides>42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都市</vt:lpstr>
      <vt:lpstr>From Data Fusion to Knowledge Fusion</vt:lpstr>
      <vt:lpstr>Knowledge Is Power</vt:lpstr>
      <vt:lpstr>Google Knowledge Graph</vt:lpstr>
      <vt:lpstr>Expanding KG– Extracting Knowledge from the Web</vt:lpstr>
      <vt:lpstr>Building a Probabilistic KB</vt:lpstr>
      <vt:lpstr>Outline</vt:lpstr>
      <vt:lpstr>Outline</vt:lpstr>
      <vt:lpstr>Knowledge Extraction I–Knowledge</vt:lpstr>
      <vt:lpstr>Statistics for Extracted Triples</vt:lpstr>
      <vt:lpstr>Knowledge Extraction II–Sources</vt:lpstr>
      <vt:lpstr>Statistics for Web Sources</vt:lpstr>
      <vt:lpstr>Knowledge Extraction III–Extractors</vt:lpstr>
      <vt:lpstr>Statistics for Extractors</vt:lpstr>
      <vt:lpstr>Errors Can Creep in at Every Stage</vt:lpstr>
      <vt:lpstr>Knowledge Extraction IV–Quality</vt:lpstr>
      <vt:lpstr>Statistics for Triple Correctness</vt:lpstr>
      <vt:lpstr>Statistics for Triple Correctness</vt:lpstr>
      <vt:lpstr>Outline</vt:lpstr>
      <vt:lpstr>Goal: Judge Triple Correctness</vt:lpstr>
      <vt:lpstr>Definition</vt:lpstr>
      <vt:lpstr>Data Fusion–Definition</vt:lpstr>
      <vt:lpstr>Data Fusion–Intuition</vt:lpstr>
      <vt:lpstr>Data Fusion–Intuition</vt:lpstr>
      <vt:lpstr>Data Fusion–Intuition</vt:lpstr>
      <vt:lpstr>Knowledge Fusion Definition</vt:lpstr>
      <vt:lpstr>Knowledge Fusion Solutions</vt:lpstr>
      <vt:lpstr>Knowledge Fusion Solutions</vt:lpstr>
      <vt:lpstr>Addition? MapReduce</vt:lpstr>
      <vt:lpstr>Addition? MapReduce</vt:lpstr>
      <vt:lpstr>Addition? MapReduce</vt:lpstr>
      <vt:lpstr>Knowledge Fusion Solutions</vt:lpstr>
      <vt:lpstr>MapReduce Based Framework</vt:lpstr>
      <vt:lpstr>MapReduce Based Framework</vt:lpstr>
      <vt:lpstr>MapReduce Based Framework</vt:lpstr>
      <vt:lpstr>MapReduce Based Framework</vt:lpstr>
      <vt:lpstr>Knowledge Fusion Evaluation</vt:lpstr>
      <vt:lpstr>Knowledge Fusion Evaluation</vt:lpstr>
      <vt:lpstr>Knowledge Fusion Evaluation</vt:lpstr>
      <vt:lpstr>Outline</vt:lpstr>
      <vt:lpstr>Application I. A New Angle to Evaluate Web Source Quality</vt:lpstr>
      <vt:lpstr>Application II. Provide An X-Ray for Extracted Data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gongyu</dc:creator>
  <cp:lastModifiedBy>gongyu</cp:lastModifiedBy>
  <cp:revision>530</cp:revision>
  <dcterms:created xsi:type="dcterms:W3CDTF">2014-10-28T13:00:02Z</dcterms:created>
  <dcterms:modified xsi:type="dcterms:W3CDTF">2014-10-29T07:23:42Z</dcterms:modified>
</cp:coreProperties>
</file>